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88825" cy="6858000"/>
  <p:notesSz cx="7023100" cy="9309100"/>
  <p:embeddedFontLst>
    <p:embeddedFont>
      <p:font typeface="Libre Franklin" panose="020F0502020204030204" pitchFamily="2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9796C4-2BE9-467A-965F-4BFBDCEEA1AA}">
  <a:tblStyle styleId="{899796C4-2BE9-467A-965F-4BFBDCEEA1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78" autoAdjust="0"/>
  </p:normalViewPr>
  <p:slideViewPr>
    <p:cSldViewPr snapToGrid="0">
      <p:cViewPr>
        <p:scale>
          <a:sx n="71" d="100"/>
          <a:sy n="71" d="100"/>
        </p:scale>
        <p:origin x="168" y="43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7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Students Enrolled July 2022-June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'TDOE &amp; ARS Dashboard_COE Detail'!$A$2:$A$13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'TDOE &amp; ARS Dashboard_COE Detail'!$B$2:$B$13</c:f>
              <c:numCache>
                <c:formatCode>General</c:formatCode>
                <c:ptCount val="12"/>
                <c:pt idx="0">
                  <c:v>43</c:v>
                </c:pt>
                <c:pt idx="1">
                  <c:v>42</c:v>
                </c:pt>
                <c:pt idx="2">
                  <c:v>28</c:v>
                </c:pt>
                <c:pt idx="3">
                  <c:v>37</c:v>
                </c:pt>
                <c:pt idx="4">
                  <c:v>41</c:v>
                </c:pt>
                <c:pt idx="5">
                  <c:v>75</c:v>
                </c:pt>
                <c:pt idx="6">
                  <c:v>201</c:v>
                </c:pt>
                <c:pt idx="7">
                  <c:v>135</c:v>
                </c:pt>
                <c:pt idx="8">
                  <c:v>49</c:v>
                </c:pt>
                <c:pt idx="9">
                  <c:v>55</c:v>
                </c:pt>
                <c:pt idx="10">
                  <c:v>31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B-4470-A147-BA3DF4ADB1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7039904"/>
        <c:axId val="247040384"/>
        <c:axId val="0"/>
      </c:bar3DChart>
      <c:catAx>
        <c:axId val="2470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40384"/>
        <c:crosses val="autoZero"/>
        <c:auto val="1"/>
        <c:lblAlgn val="ctr"/>
        <c:lblOffset val="100"/>
        <c:noMultiLvlLbl val="0"/>
      </c:catAx>
      <c:valAx>
        <c:axId val="24704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0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1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293" y="698500"/>
            <a:ext cx="62046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27831717f_0_437:notes"/>
          <p:cNvSpPr txBox="1">
            <a:spLocks noGrp="1"/>
          </p:cNvSpPr>
          <p:nvPr>
            <p:ph type="body" idx="1"/>
          </p:nvPr>
        </p:nvSpPr>
        <p:spPr>
          <a:xfrm>
            <a:off x="702295" y="4421807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e27831717f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349" y="698177"/>
            <a:ext cx="4680900" cy="349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c9c80fb9e_0_50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ec9c80fb9e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c9c80fb9e_0_61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ec9c80fb9e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c9c80fb9e_0_5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ec9c80fb9e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c9c80fb9e_0_51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ec9c80fb9e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c9c80fb9e_0_56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ec9c80fb9e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ed70c5615c_0_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ed70c5615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c9c80fb9e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293" y="698500"/>
            <a:ext cx="62046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c9c80fb9e_0_56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ec9c80fb9e_0_566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56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b1ce62e16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eb1ce62e16_1_7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eb1ce62e16_1_7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b1ce62e16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eb1ce62e16_1_8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eb1ce62e16_1_8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b1ce62e16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geb1ce62e16_1_9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eb1ce62e16_1_9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b1ce62e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eb1ce62e16_1_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eb1ce62e16_1_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b1ce62e16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eb1ce62e16_1_10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eb1ce62e16_1_10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b1ce62e16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eb1ce62e16_1_11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eb1ce62e16_1_119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c9c80fb9e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ec9c80fb9e_0_52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ec9c80fb9e_0_52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c9c80fb9e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ec9c80fb9e_0_54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ec9c80fb9e_0_54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eb1ce62e16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eb1ce62e16_1_12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eb1ce62e16_1_12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b1ce62e16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eb1ce62e16_1_135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eb1ce62e16_1_13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ec9c80fb9e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ec9c80fb9e_0_586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ec9c80fb9e_0_58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c9c80fb9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ec9c80fb9e_0_59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ec9c80fb9e_0_59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b1ce62e16_1_143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geb1ce62e16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c9c80fb9e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293" y="698500"/>
            <a:ext cx="62046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c9c80fb9e_0_57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ec9c80fb9e_0_573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56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b1ce62e1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eb1ce62e16_1_7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eb1ce62e16_1_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eb1ce62e16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eb1ce62e16_1_18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eb1ce62e16_1_18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eb1ce62e16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eb1ce62e16_1_20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eb1ce62e16_1_20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b1ce62e16_1_2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eb1ce62e16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eb1ce62e16_1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eb1ce62e16_1_22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eb1ce62e16_1_22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b1ce62e16_1_23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geb1ce62e16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b1ce62e16_1_23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eb1ce62e16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eb1ce62e16_1_24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eb1ce62e16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e27831717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349" y="698177"/>
            <a:ext cx="4680900" cy="349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e27831717f_0_150:notes"/>
          <p:cNvSpPr txBox="1">
            <a:spLocks noGrp="1"/>
          </p:cNvSpPr>
          <p:nvPr>
            <p:ph type="body" idx="1"/>
          </p:nvPr>
        </p:nvSpPr>
        <p:spPr>
          <a:xfrm>
            <a:off x="702295" y="4421807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e27831717f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349" y="698177"/>
            <a:ext cx="4680900" cy="349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e27831717f_0_190:notes"/>
          <p:cNvSpPr txBox="1">
            <a:spLocks noGrp="1"/>
          </p:cNvSpPr>
          <p:nvPr>
            <p:ph type="body" idx="1"/>
          </p:nvPr>
        </p:nvSpPr>
        <p:spPr>
          <a:xfrm>
            <a:off x="702295" y="4421807"/>
            <a:ext cx="5618400" cy="4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91575" rIns="91575" bIns="91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c9c80fb9e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293" y="698500"/>
            <a:ext cx="62046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c9c80fb9e_0_58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ec9c80fb9e_0_580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200" cy="465600"/>
          </a:xfrm>
          <a:prstGeom prst="rect">
            <a:avLst/>
          </a:prstGeom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b1ce62e16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eb1ce62e16_1_1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eb1ce62e16_1_1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b1ce62e1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eb1ce62e16_1_2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93450" rIns="93450" bIns="93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eb1ce62e16_1_2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50" tIns="46700" rIns="93450" bIns="46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b1ce62e16_1_2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b1ce62e1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013" y="1163638"/>
            <a:ext cx="5617200" cy="314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b1ce62e16_1_70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eb1ce62e16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c9c80fb9e_0_498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00" cy="3665700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ec9c80fb9e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18910" y="-1255225"/>
            <a:ext cx="4351200" cy="10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1010" y="1957075"/>
            <a:ext cx="5811900" cy="2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8155" y="-595175"/>
            <a:ext cx="5811900" cy="77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3"/>
          <p:cNvCxnSpPr/>
          <p:nvPr/>
        </p:nvCxnSpPr>
        <p:spPr>
          <a:xfrm>
            <a:off x="175447" y="1025236"/>
            <a:ext cx="11773500" cy="0"/>
          </a:xfrm>
          <a:prstGeom prst="straightConnector1">
            <a:avLst/>
          </a:prstGeom>
          <a:noFill/>
          <a:ln w="76200" cap="flat" cmpd="sng">
            <a:solidFill>
              <a:srgbClr val="002E8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3"/>
          <p:cNvSpPr/>
          <p:nvPr/>
        </p:nvSpPr>
        <p:spPr>
          <a:xfrm>
            <a:off x="0" y="6631709"/>
            <a:ext cx="1477500" cy="226200"/>
          </a:xfrm>
          <a:prstGeom prst="rect">
            <a:avLst/>
          </a:prstGeom>
          <a:solidFill>
            <a:srgbClr val="7DA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588257" y="6629400"/>
            <a:ext cx="10600500" cy="228600"/>
          </a:xfrm>
          <a:prstGeom prst="rect">
            <a:avLst/>
          </a:prstGeom>
          <a:solidFill>
            <a:srgbClr val="5A42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75447" y="229905"/>
            <a:ext cx="11773500" cy="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1637306" y="6629400"/>
            <a:ext cx="9142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55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4555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95559" y="1422833"/>
            <a:ext cx="8403600" cy="3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831643" y="1709738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31643" y="4589463"/>
            <a:ext cx="105129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-25772" y="-29570"/>
            <a:ext cx="12214500" cy="6887700"/>
          </a:xfrm>
          <a:prstGeom prst="rect">
            <a:avLst/>
          </a:prstGeom>
          <a:solidFill>
            <a:srgbClr val="DBB35E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875580" y="-54864"/>
            <a:ext cx="7313400" cy="3483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-25772" y="-54864"/>
            <a:ext cx="12214500" cy="6684300"/>
          </a:xfrm>
          <a:prstGeom prst="flowChartDelay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5" descr="ESCORT LOGOcolors2s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8480" y="6532054"/>
            <a:ext cx="838323" cy="194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3619" y="1122363"/>
            <a:ext cx="9141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3619" y="3602038"/>
            <a:ext cx="9141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643" y="1709738"/>
            <a:ext cx="105129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643" y="4589463"/>
            <a:ext cx="105129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0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5181891" y="987425"/>
            <a:ext cx="61710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9578" y="2057400"/>
            <a:ext cx="3930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170656" y="1825625"/>
            <a:ext cx="5180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9578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9578" y="1681163"/>
            <a:ext cx="5156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839578" y="2505075"/>
            <a:ext cx="5156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6170656" y="1681163"/>
            <a:ext cx="518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6170656" y="2505075"/>
            <a:ext cx="518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578" y="457200"/>
            <a:ext cx="39309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181891" y="987425"/>
            <a:ext cx="6171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839578" y="2057400"/>
            <a:ext cx="3930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7990" y="1825625"/>
            <a:ext cx="10512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7990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7590" y="6356350"/>
            <a:ext cx="411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08446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-mep.ne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@arroyoresearchservices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dilia.coffta@arroyoresearchservice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900900" y="967675"/>
            <a:ext cx="10685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6000"/>
              <a:buFont typeface="Arial"/>
              <a:buNone/>
            </a:pPr>
            <a:r>
              <a:rPr lang="en-US" b="1" dirty="0">
                <a:solidFill>
                  <a:srgbClr val="FF883E"/>
                </a:solidFill>
              </a:rPr>
              <a:t>Tennessee </a:t>
            </a:r>
            <a:endParaRPr b="1" dirty="0">
              <a:solidFill>
                <a:srgbClr val="FF883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6000"/>
              <a:buFont typeface="Arial"/>
              <a:buNone/>
            </a:pPr>
            <a:r>
              <a:rPr lang="en-US" b="1" dirty="0">
                <a:solidFill>
                  <a:srgbClr val="FF883E"/>
                </a:solidFill>
              </a:rPr>
              <a:t>Migrant Education Program </a:t>
            </a:r>
            <a:endParaRPr b="1" dirty="0">
              <a:solidFill>
                <a:srgbClr val="FF883E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6000"/>
              <a:buFont typeface="Arial"/>
              <a:buNone/>
            </a:pPr>
            <a:r>
              <a:rPr lang="en-US" b="1" dirty="0">
                <a:solidFill>
                  <a:srgbClr val="FF883E"/>
                </a:solidFill>
              </a:rPr>
              <a:t>Comprehensive Overview</a:t>
            </a:r>
            <a:endParaRPr sz="3600" b="1" i="1" dirty="0">
              <a:solidFill>
                <a:srgbClr val="FF883E"/>
              </a:solidFill>
            </a:endParaRPr>
          </a:p>
        </p:txBody>
      </p:sp>
      <p:pic>
        <p:nvPicPr>
          <p:cNvPr id="108" name="Google Shape;108;p16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500" y="5161947"/>
            <a:ext cx="3664400" cy="10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800" y="4696675"/>
            <a:ext cx="3257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797525" y="360832"/>
            <a:ext cx="10433546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5000"/>
              </a:lnSpc>
              <a:buClr>
                <a:srgbClr val="3F3F3F"/>
              </a:buClr>
              <a:buSzPts val="6600"/>
            </a:pPr>
            <a:r>
              <a:rPr lang="en-US" sz="6600" dirty="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</a:t>
            </a:r>
            <a:r>
              <a:rPr lang="en-US" sz="6600" dirty="0">
                <a:solidFill>
                  <a:srgbClr val="3F3F3F"/>
                </a:solidFill>
              </a:rPr>
              <a:t>Structure</a:t>
            </a:r>
            <a:endParaRPr sz="6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797525" y="1758125"/>
            <a:ext cx="10593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14 MEP-Funded School Districts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Distribute and collect student surveys to identify potential migratory students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Provide information to the ID&amp;R Team so they can contact potentially eligible migratory families and youth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Record data tied to the TN Service Delivery Plan Measurable Program Objectives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Participate in data trainings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Contact the ARS data team for help when needed</a:t>
            </a:r>
            <a:endParaRPr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637171" y="360832"/>
            <a:ext cx="105939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 dirty="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 2023-24</a:t>
            </a:r>
            <a:endParaRPr sz="6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797525" y="1377125"/>
            <a:ext cx="105939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14 MEP-Funded School Districts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Bledsoe County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Cocke County</a:t>
            </a:r>
          </a:p>
          <a:p>
            <a:pPr marL="457200" indent="-419100">
              <a:buSzPts val="3000"/>
              <a:buFont typeface="Arial"/>
              <a:buChar char="●"/>
            </a:pPr>
            <a:r>
              <a:rPr lang="en-US" sz="3000" dirty="0"/>
              <a:t>Davidson County</a:t>
            </a:r>
          </a:p>
          <a:p>
            <a:pPr marL="457200" indent="-419100">
              <a:buSzPts val="3000"/>
              <a:buFont typeface="Arial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Hamilton County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Knox County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Lebanon Special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Lenoir City</a:t>
            </a:r>
            <a:endParaRPr sz="3000" dirty="0"/>
          </a:p>
        </p:txBody>
      </p:sp>
      <p:sp>
        <p:nvSpPr>
          <p:cNvPr id="191" name="Google Shape;191;p26"/>
          <p:cNvSpPr txBox="1"/>
          <p:nvPr/>
        </p:nvSpPr>
        <p:spPr>
          <a:xfrm>
            <a:off x="5637850" y="2380425"/>
            <a:ext cx="58098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Loudon County</a:t>
            </a:r>
          </a:p>
          <a:p>
            <a:pPr marL="457200" indent="-419100"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dirty="0"/>
              <a:t>Macon County</a:t>
            </a:r>
          </a:p>
          <a:p>
            <a:pPr marL="457200" indent="-419100"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Putnam County</a:t>
            </a:r>
          </a:p>
          <a:p>
            <a:pPr marL="457200" indent="-419100"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dirty="0"/>
              <a:t>Rhea County</a:t>
            </a:r>
          </a:p>
          <a:p>
            <a:pPr marL="457200" indent="-419100"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Robertson County</a:t>
            </a:r>
          </a:p>
          <a:p>
            <a:pPr marL="457200" indent="-419100">
              <a:buClr>
                <a:schemeClr val="dk1"/>
              </a:buClr>
              <a:buSzPts val="3000"/>
              <a:buFont typeface="Arial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Shelby County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Sumner County</a:t>
            </a: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/>
        </p:nvSpPr>
        <p:spPr>
          <a:xfrm>
            <a:off x="957871" y="360832"/>
            <a:ext cx="10273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</a:t>
            </a:r>
            <a:endParaRPr sz="6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05075" y="1320550"/>
            <a:ext cx="1157880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Identification and &amp; Recruitment (ID&amp;R) Team</a:t>
            </a:r>
            <a:endParaRPr sz="36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 dirty="0"/>
              <a:t>Interviews </a:t>
            </a:r>
            <a:r>
              <a:rPr lang="en-US" sz="3000" dirty="0"/>
              <a:t>migratory families, children and youth to determine eligibility for the migrant education program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 dirty="0"/>
              <a:t>Develops</a:t>
            </a:r>
            <a:r>
              <a:rPr lang="en-US" sz="3000" dirty="0"/>
              <a:t> working relationships with schools and community organizations to identify potentially eligible migratory families and youth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b="1" dirty="0"/>
              <a:t>Provides</a:t>
            </a:r>
            <a:r>
              <a:rPr lang="en-US" sz="3000" dirty="0"/>
              <a:t> initial support to assure eligible migratory children and youth are connected to educational and other services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TN MEP Recruiters</a:t>
            </a:r>
            <a:endParaRPr sz="3000" dirty="0"/>
          </a:p>
          <a:p>
            <a:pPr marL="914400" lvl="1" indent="-419100">
              <a:buSzPts val="3000"/>
              <a:buChar char="○"/>
            </a:pPr>
            <a:r>
              <a:rPr lang="en-US" sz="3000" dirty="0"/>
              <a:t>Aurora </a:t>
            </a:r>
            <a:r>
              <a:rPr lang="en-US" sz="3000" dirty="0" err="1"/>
              <a:t>Calzada</a:t>
            </a:r>
            <a:r>
              <a:rPr lang="en-US" sz="3000" dirty="0"/>
              <a:t> Egide Irambona, Alejandrina Rodriguez, Veronica Rosales, (also Jason Herrera, Mike Pentecost)</a:t>
            </a:r>
            <a:endParaRPr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957871" y="56032"/>
            <a:ext cx="10273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</a:t>
            </a:r>
            <a:endParaRPr sz="6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264125" y="997600"/>
            <a:ext cx="11744400" cy="56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Data Specialists</a:t>
            </a:r>
            <a:endParaRPr sz="30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b="1"/>
              <a:t>Collect</a:t>
            </a:r>
            <a:r>
              <a:rPr lang="en-US" sz="2900"/>
              <a:t> data tied to the TN Service Delivery Plan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b="1"/>
              <a:t>Use</a:t>
            </a:r>
            <a:r>
              <a:rPr lang="en-US" sz="2900"/>
              <a:t> the federal Migrant Student Information Exchange (MSIX) and MIS2000 to collect student data and produce required reports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b="1"/>
              <a:t>Implement </a:t>
            </a:r>
            <a:r>
              <a:rPr lang="en-US" sz="2900"/>
              <a:t>the data reconciliation process between TN State database, MSIX, and MIS2000 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b="1"/>
              <a:t>Conduct </a:t>
            </a:r>
            <a:r>
              <a:rPr lang="en-US" sz="2900"/>
              <a:t>training for LEAs and migrant staff on using MSIX, using the TN MEP secure server and the TN Migrant database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b="1"/>
              <a:t>Provide</a:t>
            </a:r>
            <a:r>
              <a:rPr lang="en-US" sz="2900"/>
              <a:t> technical assistance to LEAs and TN MEP staff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 b="1"/>
              <a:t>Verify</a:t>
            </a:r>
            <a:r>
              <a:rPr lang="en-US" sz="2900"/>
              <a:t> and analyze data to report to the MEP State Director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TN MEP Data Specialists:</a:t>
            </a:r>
            <a:endParaRPr sz="2900"/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○"/>
            </a:pPr>
            <a:r>
              <a:rPr lang="en-US" sz="2900"/>
              <a:t>Elena Cruz and Odilia Coffta</a:t>
            </a:r>
            <a:endParaRPr sz="2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/>
        </p:nvSpPr>
        <p:spPr>
          <a:xfrm>
            <a:off x="957871" y="360832"/>
            <a:ext cx="10273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</a:t>
            </a:r>
            <a:endParaRPr sz="6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481275" y="1453325"/>
            <a:ext cx="10910100" cy="503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Field Services Leaders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Rachel Jackson and Karen Kearns (OSY)</a:t>
            </a:r>
            <a:endParaRPr sz="3600" dirty="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 dirty="0">
                <a:solidFill>
                  <a:schemeClr val="dk1"/>
                </a:solidFill>
              </a:rPr>
              <a:t>Identify</a:t>
            </a:r>
            <a:r>
              <a:rPr lang="en-US" sz="2700" dirty="0">
                <a:solidFill>
                  <a:schemeClr val="dk1"/>
                </a:solidFill>
              </a:rPr>
              <a:t> specific student and youth needs</a:t>
            </a:r>
            <a:endParaRPr sz="2700" dirty="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 dirty="0">
                <a:solidFill>
                  <a:schemeClr val="dk1"/>
                </a:solidFill>
              </a:rPr>
              <a:t>Facilitate </a:t>
            </a:r>
            <a:r>
              <a:rPr lang="en-US" sz="2700" dirty="0">
                <a:solidFill>
                  <a:schemeClr val="dk1"/>
                </a:solidFill>
              </a:rPr>
              <a:t>and/or coordinate advocacy to meet student/family needs </a:t>
            </a:r>
            <a:endParaRPr sz="2700" dirty="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 dirty="0">
                <a:solidFill>
                  <a:schemeClr val="dk1"/>
                </a:solidFill>
              </a:rPr>
              <a:t>Network </a:t>
            </a:r>
            <a:r>
              <a:rPr lang="en-US" sz="2700" dirty="0">
                <a:solidFill>
                  <a:schemeClr val="dk1"/>
                </a:solidFill>
              </a:rPr>
              <a:t>and collaborate with LEAs, community organizations and other programs (i.e., TN Migrant Health, Homeless Education)</a:t>
            </a:r>
            <a:endParaRPr sz="2700" dirty="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 dirty="0">
                <a:solidFill>
                  <a:schemeClr val="dk1"/>
                </a:solidFill>
              </a:rPr>
              <a:t>Locate</a:t>
            </a:r>
            <a:r>
              <a:rPr lang="en-US" sz="2700" dirty="0">
                <a:solidFill>
                  <a:schemeClr val="dk1"/>
                </a:solidFill>
              </a:rPr>
              <a:t> service providers to provide services not currently being offered</a:t>
            </a:r>
            <a:endParaRPr sz="2700" dirty="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 dirty="0">
                <a:solidFill>
                  <a:schemeClr val="dk1"/>
                </a:solidFill>
              </a:rPr>
              <a:t>Facilitate</a:t>
            </a:r>
            <a:r>
              <a:rPr lang="en-US" sz="2700" dirty="0">
                <a:solidFill>
                  <a:schemeClr val="dk1"/>
                </a:solidFill>
              </a:rPr>
              <a:t> connecting appropriate service providers with migratory families, children and youth</a:t>
            </a:r>
            <a:endParaRPr sz="2700" dirty="0">
              <a:solidFill>
                <a:schemeClr val="dk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●"/>
            </a:pPr>
            <a:r>
              <a:rPr lang="en-US" sz="2700" b="1" dirty="0">
                <a:solidFill>
                  <a:schemeClr val="dk1"/>
                </a:solidFill>
              </a:rPr>
              <a:t>Coordinate</a:t>
            </a:r>
            <a:r>
              <a:rPr lang="en-US" sz="2700" dirty="0">
                <a:solidFill>
                  <a:schemeClr val="dk1"/>
                </a:solidFill>
              </a:rPr>
              <a:t> ARS TN MEP team activities in the state</a:t>
            </a:r>
            <a:endParaRPr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/>
        </p:nvSpPr>
        <p:spPr>
          <a:xfrm>
            <a:off x="957871" y="360832"/>
            <a:ext cx="10273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</a:t>
            </a:r>
            <a:endParaRPr sz="6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797525" y="1453325"/>
            <a:ext cx="10593900" cy="4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ARS Parent Engagement-Michele Cheney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b="1"/>
              <a:t>Conduct</a:t>
            </a:r>
            <a:r>
              <a:rPr lang="en-US" sz="3100"/>
              <a:t> two statewide Parent Advisory Councils (PAC)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b="1"/>
              <a:t>Provide</a:t>
            </a:r>
            <a:r>
              <a:rPr lang="en-US" sz="3100"/>
              <a:t> training to LEAs on parent engagement and PAC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b="1"/>
              <a:t>Survey</a:t>
            </a:r>
            <a:r>
              <a:rPr lang="en-US" sz="3100"/>
              <a:t> parents about family engagement needs/wants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b="1"/>
              <a:t>Conduct</a:t>
            </a:r>
            <a:r>
              <a:rPr lang="en-US" sz="3100"/>
              <a:t> parent learning opportunities</a:t>
            </a:r>
            <a:endParaRPr sz="3100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US" sz="3100" b="1"/>
              <a:t>Identify</a:t>
            </a:r>
            <a:r>
              <a:rPr lang="en-US" sz="3100"/>
              <a:t> and disseminate resources and information on how parents can support their children’s learning</a:t>
            </a:r>
            <a:endParaRPr sz="3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780653" y="2358925"/>
            <a:ext cx="39309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Who is eligible for the TN MEP?</a:t>
            </a:r>
            <a:endParaRPr sz="3800" dirty="0"/>
          </a:p>
        </p:txBody>
      </p:sp>
      <p:pic>
        <p:nvPicPr>
          <p:cNvPr id="222" name="Google Shape;222;p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805" r="7813"/>
          <a:stretch/>
        </p:blipFill>
        <p:spPr>
          <a:xfrm>
            <a:off x="5181891" y="987425"/>
            <a:ext cx="6171002" cy="487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921852" y="462019"/>
            <a:ext cx="100314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dirty="0"/>
              <a:t>Who is eligible?</a:t>
            </a:r>
            <a:endParaRPr dirty="0"/>
          </a:p>
        </p:txBody>
      </p:sp>
      <p:sp>
        <p:nvSpPr>
          <p:cNvPr id="229" name="Google Shape;229;p32"/>
          <p:cNvSpPr txBox="1"/>
          <p:nvPr/>
        </p:nvSpPr>
        <p:spPr>
          <a:xfrm>
            <a:off x="1016031" y="1793472"/>
            <a:ext cx="100539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Each migratory student must have a Certificate of Eligibility signed by </a:t>
            </a:r>
            <a:r>
              <a:rPr lang="en-US" sz="30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TDOE 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 receive services</a:t>
            </a:r>
            <a:endParaRPr dirty="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Eligibility Factors (each move is unique!)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○"/>
            </a:pPr>
            <a:r>
              <a:rPr lang="en-US" sz="3000" b="0" i="1" u="sng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Migratory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students, families and workers who moved across school district lines in past three years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○"/>
            </a:pPr>
            <a:r>
              <a:rPr lang="en-US" sz="3000" b="0" i="1" u="sng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Farmworker or Fisher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- worked in these temporary or seasonal industries</a:t>
            </a:r>
            <a:endParaRPr dirty="0"/>
          </a:p>
          <a:p>
            <a:pPr marL="914400" marR="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○"/>
            </a:pPr>
            <a:r>
              <a:rPr lang="en-US" sz="3000" b="0" i="1" u="sng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Eligible for Free Public Education in the US 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students have not yet reached age 22 or obtained a HS diploma or equivalent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921852" y="462019"/>
            <a:ext cx="100314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dirty="0"/>
              <a:t>Who is eligible?</a:t>
            </a:r>
            <a:endParaRPr dirty="0"/>
          </a:p>
        </p:txBody>
      </p:sp>
      <p:sp>
        <p:nvSpPr>
          <p:cNvPr id="236" name="Google Shape;236;p33"/>
          <p:cNvSpPr txBox="1"/>
          <p:nvPr/>
        </p:nvSpPr>
        <p:spPr>
          <a:xfrm>
            <a:off x="1016031" y="1793473"/>
            <a:ext cx="100539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●"/>
            </a:pPr>
            <a:r>
              <a:rPr lang="en-US" sz="3000" b="0" i="1" u="sng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Migratory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students, families and workers moved across school district lines in past three years</a:t>
            </a:r>
            <a:endParaRPr dirty="0"/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4959" y="4025899"/>
            <a:ext cx="3058737" cy="223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2907" y="2707525"/>
            <a:ext cx="2571307" cy="223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9809" y="4240904"/>
            <a:ext cx="2823098" cy="19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5626" y="2707525"/>
            <a:ext cx="3241334" cy="2235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4" descr="shrimp processing | Flickr - Photo Sharing!"/>
          <p:cNvPicPr preferRelativeResize="0"/>
          <p:nvPr/>
        </p:nvPicPr>
        <p:blipFill rotWithShape="1">
          <a:blip r:embed="rId3">
            <a:alphaModFix/>
          </a:blip>
          <a:srcRect l="5566" t="-630" r="18185" b="629"/>
          <a:stretch/>
        </p:blipFill>
        <p:spPr>
          <a:xfrm>
            <a:off x="8981617" y="3491026"/>
            <a:ext cx="3134299" cy="2743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34" descr="Shrimp Boat, Galveston Bay, Crystal, Beach, Texas ..."/>
          <p:cNvPicPr preferRelativeResize="0"/>
          <p:nvPr/>
        </p:nvPicPr>
        <p:blipFill rotWithShape="1">
          <a:blip r:embed="rId4">
            <a:alphaModFix/>
          </a:blip>
          <a:srcRect r="8045"/>
          <a:stretch/>
        </p:blipFill>
        <p:spPr>
          <a:xfrm>
            <a:off x="5996912" y="2581865"/>
            <a:ext cx="3518519" cy="2743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34" descr="Bernie Sanders On Immigration and &lt;strong&gt;Migrant&lt;/strong&gt; &lt;strong&gt;Workers&lt;/strong&g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0313" y="3491026"/>
            <a:ext cx="4129905" cy="27425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921852" y="462019"/>
            <a:ext cx="100314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dirty="0"/>
              <a:t>Who is eligible?</a:t>
            </a:r>
            <a:endParaRPr dirty="0"/>
          </a:p>
        </p:txBody>
      </p:sp>
      <p:sp>
        <p:nvSpPr>
          <p:cNvPr id="250" name="Google Shape;250;p34"/>
          <p:cNvSpPr txBox="1"/>
          <p:nvPr/>
        </p:nvSpPr>
        <p:spPr>
          <a:xfrm>
            <a:off x="1016031" y="1793473"/>
            <a:ext cx="100539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●"/>
            </a:pPr>
            <a:r>
              <a:rPr lang="en-US" sz="3000" b="0" i="1" u="sng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Farmworker or Fisher</a:t>
            </a:r>
            <a:r>
              <a:rPr lang="en-US" sz="3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- worked in these temporary or seasonal industries</a:t>
            </a:r>
            <a:endParaRPr/>
          </a:p>
        </p:txBody>
      </p:sp>
      <p:pic>
        <p:nvPicPr>
          <p:cNvPr id="251" name="Google Shape;251;p34" descr="Governmental and economic changes in the U.S. and Mexico ..."/>
          <p:cNvPicPr preferRelativeResize="0"/>
          <p:nvPr/>
        </p:nvPicPr>
        <p:blipFill rotWithShape="1">
          <a:blip r:embed="rId6">
            <a:alphaModFix/>
          </a:blip>
          <a:srcRect l="11006" r="24738"/>
          <a:stretch/>
        </p:blipFill>
        <p:spPr>
          <a:xfrm>
            <a:off x="149488" y="2702635"/>
            <a:ext cx="3524445" cy="27432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837781" y="365125"/>
            <a:ext cx="10510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50725" y="1957225"/>
            <a:ext cx="6367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3100" dirty="0"/>
              <a:t>What is the Tennessee Migrant Education Program (TN MEP)?</a:t>
            </a:r>
            <a:endParaRPr sz="11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3100" dirty="0"/>
              <a:t>Who is eligible?</a:t>
            </a:r>
            <a:endParaRPr sz="11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3100" dirty="0"/>
              <a:t>How do we find our students?</a:t>
            </a:r>
            <a:endParaRPr sz="3100" dirty="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3100" dirty="0"/>
              <a:t>What is Arroyo Research Services (ARS) responsible for?</a:t>
            </a:r>
            <a:endParaRPr sz="3100" dirty="0"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7800" y="1957225"/>
            <a:ext cx="5194499" cy="346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921852" y="462019"/>
            <a:ext cx="100314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dirty="0"/>
              <a:t>Who is eligible?</a:t>
            </a:r>
            <a:endParaRPr dirty="0"/>
          </a:p>
        </p:txBody>
      </p:sp>
      <p:sp>
        <p:nvSpPr>
          <p:cNvPr id="258" name="Google Shape;258;p35"/>
          <p:cNvSpPr txBox="1"/>
          <p:nvPr/>
        </p:nvSpPr>
        <p:spPr>
          <a:xfrm>
            <a:off x="980787" y="1543081"/>
            <a:ext cx="100539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●"/>
            </a:pPr>
            <a:r>
              <a:rPr lang="en-US" sz="3000" b="0" i="1" u="sng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Eligible for Free Public Education in the US </a:t>
            </a:r>
            <a:r>
              <a:rPr lang="en-US" sz="3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- students have not yet reached age 22 or obtained a HS diploma or equivalent </a:t>
            </a:r>
            <a:endParaRPr dirty="0"/>
          </a:p>
        </p:txBody>
      </p:sp>
      <p:pic>
        <p:nvPicPr>
          <p:cNvPr id="259" name="Google Shape;259;p35" descr="April 2014 Immigration News At a Glance | New Women New ..."/>
          <p:cNvPicPr preferRelativeResize="0"/>
          <p:nvPr/>
        </p:nvPicPr>
        <p:blipFill rotWithShape="1">
          <a:blip r:embed="rId3">
            <a:alphaModFix/>
          </a:blip>
          <a:srcRect l="26948" b="21685"/>
          <a:stretch/>
        </p:blipFill>
        <p:spPr>
          <a:xfrm>
            <a:off x="8025878" y="3019244"/>
            <a:ext cx="3837152" cy="2743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35"/>
          <p:cNvPicPr preferRelativeResize="0"/>
          <p:nvPr/>
        </p:nvPicPr>
        <p:blipFill rotWithShape="1">
          <a:blip r:embed="rId4">
            <a:alphaModFix/>
          </a:blip>
          <a:srcRect t="14733" r="26567"/>
          <a:stretch/>
        </p:blipFill>
        <p:spPr>
          <a:xfrm>
            <a:off x="3972667" y="3039003"/>
            <a:ext cx="3542930" cy="274319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35" descr="standing - How can I help my child learn to pull herself ..."/>
          <p:cNvPicPr preferRelativeResize="0"/>
          <p:nvPr/>
        </p:nvPicPr>
        <p:blipFill rotWithShape="1">
          <a:blip r:embed="rId5">
            <a:alphaModFix/>
          </a:blip>
          <a:srcRect b="5231"/>
          <a:stretch/>
        </p:blipFill>
        <p:spPr>
          <a:xfrm>
            <a:off x="503904" y="3072256"/>
            <a:ext cx="2893999" cy="27432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2" name="Google Shape;262;p35"/>
          <p:cNvSpPr txBox="1"/>
          <p:nvPr/>
        </p:nvSpPr>
        <p:spPr>
          <a:xfrm>
            <a:off x="852748" y="5815456"/>
            <a:ext cx="24897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Ages 0-5 (PreK)</a:t>
            </a:r>
            <a:endParaRPr dirty="0"/>
          </a:p>
        </p:txBody>
      </p:sp>
      <p:sp>
        <p:nvSpPr>
          <p:cNvPr id="263" name="Google Shape;263;p35"/>
          <p:cNvSpPr txBox="1"/>
          <p:nvPr/>
        </p:nvSpPr>
        <p:spPr>
          <a:xfrm>
            <a:off x="4645977" y="5840180"/>
            <a:ext cx="219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Grades K-12</a:t>
            </a:r>
            <a:endParaRPr dirty="0"/>
          </a:p>
        </p:txBody>
      </p:sp>
      <p:sp>
        <p:nvSpPr>
          <p:cNvPr id="264" name="Google Shape;264;p35"/>
          <p:cNvSpPr txBox="1"/>
          <p:nvPr/>
        </p:nvSpPr>
        <p:spPr>
          <a:xfrm>
            <a:off x="8846297" y="5840180"/>
            <a:ext cx="219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Age 22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image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763" y="1640276"/>
            <a:ext cx="9473424" cy="50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1587575" y="522250"/>
            <a:ext cx="90138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Regions &amp; Qualifying Work</a:t>
            </a:r>
            <a:endParaRPr dirty="0"/>
          </a:p>
        </p:txBody>
      </p:sp>
      <p:sp>
        <p:nvSpPr>
          <p:cNvPr id="272" name="Google Shape;272;p36"/>
          <p:cNvSpPr txBox="1"/>
          <p:nvPr/>
        </p:nvSpPr>
        <p:spPr>
          <a:xfrm>
            <a:off x="0" y="6487750"/>
            <a:ext cx="557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Resource from the Tennessee Migrant Student Profile. 2018-2019 data. 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7" descr="image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75" y="1459150"/>
            <a:ext cx="11336400" cy="495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1587575" y="522250"/>
            <a:ext cx="90138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Qualifying Work</a:t>
            </a:r>
            <a:endParaRPr dirty="0"/>
          </a:p>
        </p:txBody>
      </p:sp>
      <p:sp>
        <p:nvSpPr>
          <p:cNvPr id="280" name="Google Shape;280;p37"/>
          <p:cNvSpPr txBox="1"/>
          <p:nvPr/>
        </p:nvSpPr>
        <p:spPr>
          <a:xfrm>
            <a:off x="0" y="6487750"/>
            <a:ext cx="557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Resource from the Tennessee Migrant Student Profile. 2018-2019 data. 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8" descr="image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0987" y="1561400"/>
            <a:ext cx="8246975" cy="52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1587575" y="522250"/>
            <a:ext cx="90138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Qualifying Work</a:t>
            </a:r>
            <a:endParaRPr dirty="0"/>
          </a:p>
        </p:txBody>
      </p:sp>
      <p:sp>
        <p:nvSpPr>
          <p:cNvPr id="288" name="Google Shape;288;p38"/>
          <p:cNvSpPr txBox="1"/>
          <p:nvPr/>
        </p:nvSpPr>
        <p:spPr>
          <a:xfrm>
            <a:off x="0" y="6487750"/>
            <a:ext cx="557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Resource from the Tennessee Migrant Student Profile. 2018-2019 data. 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title"/>
          </p:nvPr>
        </p:nvSpPr>
        <p:spPr>
          <a:xfrm>
            <a:off x="1735774" y="443575"/>
            <a:ext cx="95124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When do migratory students move?</a:t>
            </a:r>
            <a:endParaRPr dirty="0"/>
          </a:p>
        </p:txBody>
      </p:sp>
      <p:sp>
        <p:nvSpPr>
          <p:cNvPr id="296" name="Google Shape;296;p39"/>
          <p:cNvSpPr txBox="1"/>
          <p:nvPr/>
        </p:nvSpPr>
        <p:spPr>
          <a:xfrm>
            <a:off x="0" y="6487750"/>
            <a:ext cx="557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Resource 2022-2023 COE data</a:t>
            </a:r>
            <a:endParaRPr sz="9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61B7D4-AB20-8DBB-00F0-167E9469A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266975"/>
              </p:ext>
            </p:extLst>
          </p:nvPr>
        </p:nvGraphicFramePr>
        <p:xfrm>
          <a:off x="2110520" y="1237230"/>
          <a:ext cx="7967784" cy="488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0"/>
          <p:cNvSpPr txBox="1">
            <a:spLocks noGrp="1"/>
          </p:cNvSpPr>
          <p:nvPr>
            <p:ph type="title"/>
          </p:nvPr>
        </p:nvSpPr>
        <p:spPr>
          <a:xfrm>
            <a:off x="1010675" y="460375"/>
            <a:ext cx="105696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Where do migratory students move from?</a:t>
            </a:r>
            <a:endParaRPr dirty="0"/>
          </a:p>
        </p:txBody>
      </p:sp>
      <p:graphicFrame>
        <p:nvGraphicFramePr>
          <p:cNvPr id="303" name="Google Shape;303;p40"/>
          <p:cNvGraphicFramePr/>
          <p:nvPr/>
        </p:nvGraphicFramePr>
        <p:xfrm>
          <a:off x="8655650" y="2134750"/>
          <a:ext cx="3074650" cy="3517587"/>
        </p:xfrm>
        <a:graphic>
          <a:graphicData uri="http://schemas.openxmlformats.org/drawingml/2006/table">
            <a:tbl>
              <a:tblPr>
                <a:noFill/>
                <a:tableStyleId>{899796C4-2BE9-467A-965F-4BFBDCEEA1AA}</a:tableStyleId>
              </a:tblPr>
              <a:tblGrid>
                <a:gridCol w="153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From State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Students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FL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1613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GA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703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TN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580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NC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182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KY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158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TX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133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SC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124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CA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108</a:t>
                      </a:r>
                      <a:endParaRPr sz="22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00" y="1851125"/>
            <a:ext cx="7521200" cy="4339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0"/>
          <p:cNvSpPr txBox="1"/>
          <p:nvPr/>
        </p:nvSpPr>
        <p:spPr>
          <a:xfrm>
            <a:off x="0" y="6487750"/>
            <a:ext cx="557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Resource from 2017-2021 COE Data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010675" y="460375"/>
            <a:ext cx="104985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Where do migratory students move from?</a:t>
            </a:r>
            <a:endParaRPr dirty="0"/>
          </a:p>
        </p:txBody>
      </p:sp>
      <p:graphicFrame>
        <p:nvGraphicFramePr>
          <p:cNvPr id="312" name="Google Shape;312;p41"/>
          <p:cNvGraphicFramePr/>
          <p:nvPr/>
        </p:nvGraphicFramePr>
        <p:xfrm>
          <a:off x="589800" y="2877825"/>
          <a:ext cx="2345775" cy="1864236"/>
        </p:xfrm>
        <a:graphic>
          <a:graphicData uri="http://schemas.openxmlformats.org/drawingml/2006/table">
            <a:tbl>
              <a:tblPr>
                <a:noFill/>
                <a:tableStyleId>{899796C4-2BE9-467A-965F-4BFBDCEEA1AA}</a:tableStyleId>
              </a:tblPr>
              <a:tblGrid>
                <a:gridCol w="141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From Country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Students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USA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3774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MEX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855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GUT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384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HON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31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UGA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20</a:t>
                      </a:r>
                      <a:endParaRPr sz="1700"/>
                    </a:p>
                  </a:txBody>
                  <a:tcPr marL="28575" marR="28575" marT="19050" marB="1905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13" name="Google Shape;3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947" y="2046200"/>
            <a:ext cx="7879275" cy="39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0" y="6487750"/>
            <a:ext cx="5577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Resource from 2017-2021 COE Data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>
            <a:spLocks noGrp="1"/>
          </p:cNvSpPr>
          <p:nvPr>
            <p:ph type="title"/>
          </p:nvPr>
        </p:nvSpPr>
        <p:spPr>
          <a:xfrm>
            <a:off x="355950" y="426725"/>
            <a:ext cx="114141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Where are migratory students in Tennessee?</a:t>
            </a:r>
            <a:endParaRPr dirty="0"/>
          </a:p>
        </p:txBody>
      </p:sp>
      <p:pic>
        <p:nvPicPr>
          <p:cNvPr id="321" name="Google Shape;32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513" y="4668025"/>
            <a:ext cx="7781925" cy="2114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Google Shape;323;p46">
            <a:extLst>
              <a:ext uri="{FF2B5EF4-FFF2-40B4-BE49-F238E27FC236}">
                <a16:creationId xmlns:a16="http://schemas.microsoft.com/office/drawing/2014/main" id="{4EF4A27A-2A41-8751-8CCF-7AE7E907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888105"/>
              </p:ext>
            </p:extLst>
          </p:nvPr>
        </p:nvGraphicFramePr>
        <p:xfrm>
          <a:off x="4367283" y="1384901"/>
          <a:ext cx="2911260" cy="313348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55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</a:rPr>
                        <a:t>LEA Name</a:t>
                      </a:r>
                      <a:endParaRPr sz="1200" b="1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</a:rPr>
                        <a:t>No. of Students</a:t>
                      </a:r>
                      <a:endParaRPr sz="1200" b="1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Hamblen County</a:t>
                      </a: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14</a:t>
                      </a: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Rhea County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34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Bledsoe County</a:t>
                      </a: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116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Davidson County</a:t>
                      </a: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103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Shelby County</a:t>
                      </a:r>
                      <a:endParaRPr lang="en-US" sz="1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53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6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Knox County</a:t>
                      </a: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45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Loudon County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44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Grainger County</a:t>
                      </a: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42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err="1">
                          <a:solidFill>
                            <a:schemeClr val="dk1"/>
                          </a:solidFill>
                        </a:rPr>
                        <a:t>Cocke</a:t>
                      </a: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 County</a:t>
                      </a:r>
                      <a:endParaRPr lang="en-US"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34</a:t>
                      </a:r>
                      <a:endParaRPr sz="12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06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Bradley County</a:t>
                      </a:r>
                    </a:p>
                  </a:txBody>
                  <a:tcPr marL="18276" marR="18276" marT="12184" marB="12184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Libre Franklin"/>
                        <a:buNone/>
                      </a:pPr>
                      <a:r>
                        <a:rPr lang="en-US" sz="1200" dirty="0">
                          <a:solidFill>
                            <a:schemeClr val="dk1"/>
                          </a:solidFill>
                        </a:rPr>
                        <a:t>24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18276" marR="18276" marT="12184" marB="12184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837781" y="365125"/>
            <a:ext cx="10510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Who are YOUR migratory students?</a:t>
            </a:r>
            <a:endParaRPr dirty="0"/>
          </a:p>
        </p:txBody>
      </p:sp>
      <p:sp>
        <p:nvSpPr>
          <p:cNvPr id="328" name="Google Shape;328;p43"/>
          <p:cNvSpPr txBox="1">
            <a:spLocks noGrp="1"/>
          </p:cNvSpPr>
          <p:nvPr>
            <p:ph type="body" idx="1"/>
          </p:nvPr>
        </p:nvSpPr>
        <p:spPr>
          <a:xfrm>
            <a:off x="2560254" y="1978188"/>
            <a:ext cx="7129500" cy="3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600" dirty="0"/>
              <a:t>Thinking about YOUR students….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Calibri"/>
              <a:buChar char="●"/>
            </a:pPr>
            <a:r>
              <a:rPr lang="en-US" sz="3000" dirty="0"/>
              <a:t>Where are they from originally?</a:t>
            </a:r>
            <a:endParaRPr sz="3200"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Calibri"/>
              <a:buChar char="●"/>
            </a:pPr>
            <a:r>
              <a:rPr lang="en-US" sz="3200" dirty="0"/>
              <a:t>Are they mostly K-12, preschool, or out-of-school youth?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Calibri"/>
              <a:buChar char="●"/>
            </a:pPr>
            <a:r>
              <a:rPr lang="en-US" sz="3200" dirty="0"/>
              <a:t>What work do their parents do?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Calibri"/>
              <a:buChar char="●"/>
            </a:pPr>
            <a:r>
              <a:rPr lang="en-US" sz="3200" dirty="0"/>
              <a:t>How long will they be with you?</a:t>
            </a:r>
            <a:endParaRPr dirty="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3000"/>
              <a:buFont typeface="Calibri"/>
              <a:buChar char="●"/>
            </a:pPr>
            <a:r>
              <a:rPr lang="en-US" sz="3200" dirty="0"/>
              <a:t>What are their unique needs due to their migratory lifestyle?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 txBox="1">
            <a:spLocks noGrp="1"/>
          </p:cNvSpPr>
          <p:nvPr>
            <p:ph type="title"/>
          </p:nvPr>
        </p:nvSpPr>
        <p:spPr>
          <a:xfrm>
            <a:off x="780653" y="2358925"/>
            <a:ext cx="39309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we find our migratory students?</a:t>
            </a:r>
            <a:endParaRPr dirty="0"/>
          </a:p>
        </p:txBody>
      </p:sp>
      <p:pic>
        <p:nvPicPr>
          <p:cNvPr id="335" name="Google Shape;335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55" r="7763"/>
          <a:stretch/>
        </p:blipFill>
        <p:spPr>
          <a:xfrm>
            <a:off x="5181891" y="987425"/>
            <a:ext cx="6171002" cy="487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837781" y="365125"/>
            <a:ext cx="10510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Alphabet Soup</a:t>
            </a:r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550722" y="1957225"/>
            <a:ext cx="11172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 dirty="0"/>
              <a:t>MEP: Migrant Education Program</a:t>
            </a:r>
            <a:endParaRPr sz="2500" dirty="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 dirty="0"/>
              <a:t>OSY: Out-of-School Youth</a:t>
            </a:r>
            <a:endParaRPr sz="2500" dirty="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 dirty="0"/>
              <a:t>COE: Certificate of Eligibility</a:t>
            </a:r>
            <a:endParaRPr sz="2500" dirty="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 dirty="0"/>
              <a:t>ID&amp;R: Identification &amp; Recruitment</a:t>
            </a:r>
            <a:endParaRPr sz="2500" dirty="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 dirty="0"/>
              <a:t>MIS2000: also known as TNMigrant</a:t>
            </a:r>
            <a:endParaRPr sz="4100" dirty="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4100" dirty="0"/>
              <a:t>MSIX: Migrant Student Information Exchange</a:t>
            </a:r>
            <a:endParaRPr sz="2500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xfrm>
            <a:off x="735625" y="542150"/>
            <a:ext cx="106734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solidFill>
                  <a:srgbClr val="3F3F3F"/>
                </a:solidFill>
              </a:rPr>
              <a:t>How do we find our migratory  students?</a:t>
            </a:r>
            <a:endParaRPr dirty="0"/>
          </a:p>
        </p:txBody>
      </p:sp>
      <p:sp>
        <p:nvSpPr>
          <p:cNvPr id="342" name="Google Shape;342;p45"/>
          <p:cNvSpPr txBox="1"/>
          <p:nvPr/>
        </p:nvSpPr>
        <p:spPr>
          <a:xfrm>
            <a:off x="535235" y="2108894"/>
            <a:ext cx="5393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45"/>
          <p:cNvGrpSpPr/>
          <p:nvPr/>
        </p:nvGrpSpPr>
        <p:grpSpPr>
          <a:xfrm>
            <a:off x="935197" y="3152639"/>
            <a:ext cx="10473627" cy="1654200"/>
            <a:chOff x="9224" y="2140780"/>
            <a:chExt cx="10476770" cy="1654200"/>
          </a:xfrm>
        </p:grpSpPr>
        <p:sp>
          <p:nvSpPr>
            <p:cNvPr id="344" name="Google Shape;344;p45"/>
            <p:cNvSpPr/>
            <p:nvPr/>
          </p:nvSpPr>
          <p:spPr>
            <a:xfrm>
              <a:off x="9224" y="2140780"/>
              <a:ext cx="2757000" cy="1654200"/>
            </a:xfrm>
            <a:prstGeom prst="roundRect">
              <a:avLst>
                <a:gd name="adj" fmla="val 10000"/>
              </a:avLst>
            </a:prstGeom>
            <a:solidFill>
              <a:srgbClr val="E383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5"/>
            <p:cNvSpPr txBox="1"/>
            <p:nvPr/>
          </p:nvSpPr>
          <p:spPr>
            <a:xfrm>
              <a:off x="57675" y="2189231"/>
              <a:ext cx="2660100" cy="15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Referral</a:t>
              </a:r>
              <a:endParaRPr/>
            </a:p>
          </p:txBody>
        </p:sp>
        <p:sp>
          <p:nvSpPr>
            <p:cNvPr id="346" name="Google Shape;346;p45"/>
            <p:cNvSpPr/>
            <p:nvPr/>
          </p:nvSpPr>
          <p:spPr>
            <a:xfrm>
              <a:off x="3041991" y="2626022"/>
              <a:ext cx="584400" cy="683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E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5"/>
            <p:cNvSpPr txBox="1"/>
            <p:nvPr/>
          </p:nvSpPr>
          <p:spPr>
            <a:xfrm>
              <a:off x="3041991" y="2762772"/>
              <a:ext cx="409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5"/>
            <p:cNvSpPr/>
            <p:nvPr/>
          </p:nvSpPr>
          <p:spPr>
            <a:xfrm>
              <a:off x="3869109" y="2140780"/>
              <a:ext cx="2757000" cy="1654200"/>
            </a:xfrm>
            <a:prstGeom prst="roundRect">
              <a:avLst>
                <a:gd name="adj" fmla="val 10000"/>
              </a:avLst>
            </a:prstGeom>
            <a:solidFill>
              <a:srgbClr val="E383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5"/>
            <p:cNvSpPr txBox="1"/>
            <p:nvPr/>
          </p:nvSpPr>
          <p:spPr>
            <a:xfrm>
              <a:off x="3917560" y="2189231"/>
              <a:ext cx="2660100" cy="15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Interview</a:t>
              </a:r>
              <a:endParaRPr/>
            </a:p>
          </p:txBody>
        </p:sp>
        <p:sp>
          <p:nvSpPr>
            <p:cNvPr id="350" name="Google Shape;350;p45"/>
            <p:cNvSpPr/>
            <p:nvPr/>
          </p:nvSpPr>
          <p:spPr>
            <a:xfrm>
              <a:off x="6901876" y="2626022"/>
              <a:ext cx="584400" cy="6837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EC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5"/>
            <p:cNvSpPr txBox="1"/>
            <p:nvPr/>
          </p:nvSpPr>
          <p:spPr>
            <a:xfrm>
              <a:off x="6901876" y="2762772"/>
              <a:ext cx="409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5"/>
            <p:cNvSpPr/>
            <p:nvPr/>
          </p:nvSpPr>
          <p:spPr>
            <a:xfrm>
              <a:off x="7728994" y="2140780"/>
              <a:ext cx="2757000" cy="1654200"/>
            </a:xfrm>
            <a:prstGeom prst="roundRect">
              <a:avLst>
                <a:gd name="adj" fmla="val 10000"/>
              </a:avLst>
            </a:prstGeom>
            <a:solidFill>
              <a:srgbClr val="E3831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5"/>
            <p:cNvSpPr txBox="1"/>
            <p:nvPr/>
          </p:nvSpPr>
          <p:spPr>
            <a:xfrm>
              <a:off x="7777445" y="2189231"/>
              <a:ext cx="2660100" cy="155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Complete COE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>
            <a:spLocks noGrp="1"/>
          </p:cNvSpPr>
          <p:nvPr>
            <p:ph type="title"/>
          </p:nvPr>
        </p:nvSpPr>
        <p:spPr>
          <a:xfrm>
            <a:off x="664450" y="542150"/>
            <a:ext cx="106785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solidFill>
                  <a:srgbClr val="3F3F3F"/>
                </a:solidFill>
              </a:rPr>
              <a:t>How do we find our migratory students?</a:t>
            </a:r>
            <a:endParaRPr dirty="0"/>
          </a:p>
        </p:txBody>
      </p:sp>
      <p:sp>
        <p:nvSpPr>
          <p:cNvPr id="360" name="Google Shape;360;p46"/>
          <p:cNvSpPr txBox="1"/>
          <p:nvPr/>
        </p:nvSpPr>
        <p:spPr>
          <a:xfrm>
            <a:off x="535235" y="2108894"/>
            <a:ext cx="5393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6"/>
          <p:cNvSpPr txBox="1"/>
          <p:nvPr/>
        </p:nvSpPr>
        <p:spPr>
          <a:xfrm>
            <a:off x="404221" y="2239400"/>
            <a:ext cx="113805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Char char="●"/>
            </a:pPr>
            <a:r>
              <a:rPr lang="en-US" sz="4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Following up on Occupational Surveys</a:t>
            </a:r>
            <a:endParaRPr sz="4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Char char="●"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Visiting farms, worksites, production plants etc.</a:t>
            </a:r>
            <a:endParaRPr/>
          </a:p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Char char="●"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Collaborating with community organizations</a:t>
            </a:r>
            <a:endParaRPr/>
          </a:p>
          <a:p>
            <a:pPr marL="457200" marR="0" lvl="0" indent="-508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Char char="●"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Getting out in the community!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"/>
          <p:cNvSpPr txBox="1">
            <a:spLocks noGrp="1"/>
          </p:cNvSpPr>
          <p:nvPr>
            <p:ph type="title"/>
          </p:nvPr>
        </p:nvSpPr>
        <p:spPr>
          <a:xfrm>
            <a:off x="1409347" y="-210288"/>
            <a:ext cx="914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Recruitment in Action</a:t>
            </a:r>
            <a:endParaRPr dirty="0"/>
          </a:p>
        </p:txBody>
      </p:sp>
      <p:sp>
        <p:nvSpPr>
          <p:cNvPr id="367" name="Google Shape;367;p47" descr="Displaying 0.jpg"/>
          <p:cNvSpPr/>
          <p:nvPr/>
        </p:nvSpPr>
        <p:spPr>
          <a:xfrm>
            <a:off x="157124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4011" y="1614353"/>
            <a:ext cx="5660298" cy="42452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9" name="Google Shape;36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988" y="1614349"/>
            <a:ext cx="5660298" cy="424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7"/>
          <p:cNvPicPr preferRelativeResize="0"/>
          <p:nvPr/>
        </p:nvPicPr>
        <p:blipFill rotWithShape="1">
          <a:blip r:embed="rId5">
            <a:alphaModFix/>
          </a:blip>
          <a:srcRect t="14102" b="25555"/>
          <a:stretch/>
        </p:blipFill>
        <p:spPr>
          <a:xfrm>
            <a:off x="3552356" y="1614375"/>
            <a:ext cx="5276206" cy="4245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8"/>
          <p:cNvSpPr txBox="1">
            <a:spLocks noGrp="1"/>
          </p:cNvSpPr>
          <p:nvPr>
            <p:ph type="title"/>
          </p:nvPr>
        </p:nvSpPr>
        <p:spPr>
          <a:xfrm>
            <a:off x="640725" y="542150"/>
            <a:ext cx="107079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solidFill>
                  <a:srgbClr val="3F3F3F"/>
                </a:solidFill>
              </a:rPr>
              <a:t>How do we find our migratory students?</a:t>
            </a:r>
            <a:endParaRPr dirty="0"/>
          </a:p>
        </p:txBody>
      </p:sp>
      <p:pic>
        <p:nvPicPr>
          <p:cNvPr id="377" name="Google Shape;37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8026" y="3102855"/>
            <a:ext cx="4560743" cy="112677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8" name="Google Shape;378;p48"/>
          <p:cNvSpPr txBox="1"/>
          <p:nvPr/>
        </p:nvSpPr>
        <p:spPr>
          <a:xfrm>
            <a:off x="535235" y="2108894"/>
            <a:ext cx="5393100" cy="4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8"/>
          <p:cNvSpPr txBox="1"/>
          <p:nvPr/>
        </p:nvSpPr>
        <p:spPr>
          <a:xfrm>
            <a:off x="44834" y="1821182"/>
            <a:ext cx="6252900" cy="16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sz="4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MSIX: Migrant Student Information Exchange</a:t>
            </a:r>
            <a:endParaRPr/>
          </a:p>
          <a:p>
            <a:pPr marL="381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r>
              <a:rPr lang="en-US" sz="4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“Technology that allows States to share educational and health information on migrant children who travel from State to State”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</a:pPr>
            <a:endParaRPr sz="4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9"/>
          <p:cNvSpPr txBox="1">
            <a:spLocks noGrp="1"/>
          </p:cNvSpPr>
          <p:nvPr>
            <p:ph type="title"/>
          </p:nvPr>
        </p:nvSpPr>
        <p:spPr>
          <a:xfrm>
            <a:off x="1222425" y="735250"/>
            <a:ext cx="3618000" cy="25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Migrant Occupational Survey</a:t>
            </a:r>
            <a:endParaRPr dirty="0"/>
          </a:p>
        </p:txBody>
      </p:sp>
      <p:pic>
        <p:nvPicPr>
          <p:cNvPr id="385" name="Google Shape;3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825" y="152400"/>
            <a:ext cx="506529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>
            <a:spLocks noGrp="1"/>
          </p:cNvSpPr>
          <p:nvPr>
            <p:ph type="title"/>
          </p:nvPr>
        </p:nvSpPr>
        <p:spPr>
          <a:xfrm>
            <a:off x="2011948" y="318400"/>
            <a:ext cx="7540800" cy="13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Occupational Surveys</a:t>
            </a:r>
            <a:endParaRPr dirty="0"/>
          </a:p>
        </p:txBody>
      </p:sp>
      <p:sp>
        <p:nvSpPr>
          <p:cNvPr id="391" name="Google Shape;391;p50"/>
          <p:cNvSpPr txBox="1"/>
          <p:nvPr/>
        </p:nvSpPr>
        <p:spPr>
          <a:xfrm>
            <a:off x="676562" y="1734200"/>
            <a:ext cx="10835700" cy="48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8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lang="en-US" sz="33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Download the S</a:t>
            </a:r>
            <a:r>
              <a:rPr lang="en-US" sz="33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urveys</a:t>
            </a:r>
            <a:r>
              <a:rPr lang="en-US" sz="33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from the </a:t>
            </a:r>
            <a:r>
              <a:rPr lang="en-US" sz="3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tn-mep.net </a:t>
            </a:r>
            <a:r>
              <a:rPr lang="en-US" sz="33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</a:p>
          <a:p>
            <a:pPr marL="457200" lvl="3" indent="-438150">
              <a:lnSpc>
                <a:spcPct val="110000"/>
              </a:lnSpc>
              <a:buSzPts val="3300"/>
              <a:buFont typeface="Calibri"/>
              <a:buChar char="●"/>
            </a:pPr>
            <a:r>
              <a:rPr lang="en-US" sz="33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Note: surveys are available in 12 languages</a:t>
            </a:r>
            <a:endParaRPr sz="3300" dirty="0"/>
          </a:p>
          <a:p>
            <a:pPr marL="457200" marR="0" lvl="0" indent="-438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Calibri"/>
              <a:buChar char="●"/>
            </a:pPr>
            <a:r>
              <a:rPr lang="en-US" sz="33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Place surveys in every student registration packet</a:t>
            </a:r>
            <a:endParaRPr sz="3300" dirty="0"/>
          </a:p>
          <a:p>
            <a:pPr marL="457200" marR="0" lvl="0" indent="-438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Calibri"/>
              <a:buChar char="●"/>
            </a:pPr>
            <a:r>
              <a:rPr lang="en-US" sz="33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Upload the forms with a “yes” to the first question to tn.msedd.com</a:t>
            </a:r>
            <a:r>
              <a:rPr lang="en-US" sz="33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300" dirty="0"/>
          </a:p>
          <a:p>
            <a:pPr marL="457200" marR="0" lvl="0" indent="-438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Calibri"/>
              <a:buChar char="●"/>
            </a:pPr>
            <a:r>
              <a:rPr lang="en-US" sz="33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ID&amp;R Team will follow up with the family to determine eligibility</a:t>
            </a:r>
            <a:endParaRPr sz="33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1"/>
          <p:cNvSpPr txBox="1">
            <a:spLocks noGrp="1"/>
          </p:cNvSpPr>
          <p:nvPr>
            <p:ph type="title"/>
          </p:nvPr>
        </p:nvSpPr>
        <p:spPr>
          <a:xfrm>
            <a:off x="1523619" y="-285865"/>
            <a:ext cx="914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Flyers &amp; Brochures</a:t>
            </a:r>
            <a:endParaRPr dirty="0"/>
          </a:p>
        </p:txBody>
      </p:sp>
      <p:pic>
        <p:nvPicPr>
          <p:cNvPr id="397" name="Google Shape;3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725" y="1009535"/>
            <a:ext cx="3699038" cy="569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425" y="2177263"/>
            <a:ext cx="5425251" cy="33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3413" y="0"/>
            <a:ext cx="13115776" cy="698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2"/>
          <p:cNvSpPr txBox="1">
            <a:spLocks noGrp="1"/>
          </p:cNvSpPr>
          <p:nvPr>
            <p:ph type="title"/>
          </p:nvPr>
        </p:nvSpPr>
        <p:spPr>
          <a:xfrm>
            <a:off x="837990" y="257467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6700" dirty="0">
                <a:solidFill>
                  <a:srgbClr val="FFFFFF"/>
                </a:solidFill>
              </a:rPr>
              <a:t>Questions</a:t>
            </a:r>
            <a:endParaRPr sz="6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>
            <a:spLocks noGrp="1"/>
          </p:cNvSpPr>
          <p:nvPr>
            <p:ph type="title"/>
          </p:nvPr>
        </p:nvSpPr>
        <p:spPr>
          <a:xfrm>
            <a:off x="837990" y="365125"/>
            <a:ext cx="105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Contact</a:t>
            </a:r>
            <a:endParaRPr b="1" dirty="0"/>
          </a:p>
        </p:txBody>
      </p:sp>
      <p:sp>
        <p:nvSpPr>
          <p:cNvPr id="410" name="Google Shape;410;p53"/>
          <p:cNvSpPr txBox="1">
            <a:spLocks noGrp="1"/>
          </p:cNvSpPr>
          <p:nvPr>
            <p:ph type="body" idx="1"/>
          </p:nvPr>
        </p:nvSpPr>
        <p:spPr>
          <a:xfrm>
            <a:off x="227294" y="4186450"/>
            <a:ext cx="52980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Matt Flaherty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(207) 632-9186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900" u="sng" dirty="0">
                <a:solidFill>
                  <a:schemeClr val="hlink"/>
                </a:solidFill>
                <a:hlinkClick r:id="rId3"/>
              </a:rPr>
              <a:t>matt@arroyoresearchservices.com</a:t>
            </a:r>
            <a:endParaRPr sz="1900" dirty="0"/>
          </a:p>
        </p:txBody>
      </p:sp>
      <p:sp>
        <p:nvSpPr>
          <p:cNvPr id="411" name="Google Shape;411;p53"/>
          <p:cNvSpPr txBox="1">
            <a:spLocks noGrp="1"/>
          </p:cNvSpPr>
          <p:nvPr>
            <p:ph type="body" idx="1"/>
          </p:nvPr>
        </p:nvSpPr>
        <p:spPr>
          <a:xfrm>
            <a:off x="5743863" y="4186450"/>
            <a:ext cx="64452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Odilia Coffta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 dirty="0"/>
              <a:t>(585) 208-8555</a:t>
            </a:r>
            <a:endParaRPr sz="32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50" u="sng" dirty="0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odilia.coffta@arroyoresearchservices.com</a:t>
            </a:r>
            <a:endParaRPr sz="2050" dirty="0"/>
          </a:p>
        </p:txBody>
      </p:sp>
      <p:sp>
        <p:nvSpPr>
          <p:cNvPr id="412" name="Google Shape;412;p53"/>
          <p:cNvSpPr txBox="1"/>
          <p:nvPr/>
        </p:nvSpPr>
        <p:spPr>
          <a:xfrm>
            <a:off x="1125400" y="2403225"/>
            <a:ext cx="9790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22222"/>
                </a:solidFill>
                <a:highlight>
                  <a:srgbClr val="FFFFFF"/>
                </a:highlight>
              </a:rPr>
              <a:t>Tennessee Migrant Education Program </a:t>
            </a:r>
            <a:endParaRPr sz="3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22222"/>
                </a:solidFill>
                <a:highlight>
                  <a:srgbClr val="FFFFFF"/>
                </a:highlight>
              </a:rPr>
              <a:t>https://www.tn-mep.net/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80650" y="2358925"/>
            <a:ext cx="4273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the TN MEP?</a:t>
            </a:r>
            <a:endParaRPr b="1" dirty="0"/>
          </a:p>
        </p:txBody>
      </p:sp>
      <p:pic>
        <p:nvPicPr>
          <p:cNvPr id="131" name="Google Shape;131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791" r="7791"/>
          <a:stretch/>
        </p:blipFill>
        <p:spPr>
          <a:xfrm>
            <a:off x="5181891" y="987425"/>
            <a:ext cx="6171003" cy="48723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37781" y="365125"/>
            <a:ext cx="10510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Migrant Education Program (MEP)</a:t>
            </a:r>
            <a:endParaRPr dirty="0"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837781" y="1685013"/>
            <a:ext cx="8018884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700" b="1" dirty="0"/>
              <a:t>Title 1, Part C </a:t>
            </a:r>
            <a:r>
              <a:rPr lang="en-US" sz="2700" dirty="0"/>
              <a:t>of the Elementary and Secondary Education Act (ESEA)</a:t>
            </a:r>
            <a:endParaRPr sz="2700" dirty="0"/>
          </a:p>
          <a:p>
            <a:pPr marL="914400" lvl="1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700" dirty="0"/>
              <a:t>Enacted in 1965 and reauthorized as the Every Student Succeeds Act (ESSA)</a:t>
            </a:r>
            <a:endParaRPr sz="23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700" dirty="0"/>
              <a:t>The MEP is </a:t>
            </a:r>
            <a:r>
              <a:rPr lang="en-US" sz="2700" b="1" dirty="0"/>
              <a:t>funded</a:t>
            </a:r>
            <a:r>
              <a:rPr lang="en-US" sz="2700" dirty="0"/>
              <a:t> by the U.S. Department of Education and </a:t>
            </a:r>
            <a:r>
              <a:rPr lang="en-US" sz="2700" b="1" dirty="0"/>
              <a:t>administered</a:t>
            </a:r>
            <a:r>
              <a:rPr lang="en-US" sz="2700" dirty="0"/>
              <a:t> by the State Education Agencies (SEAs)</a:t>
            </a:r>
            <a:endParaRPr sz="27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700" b="1" dirty="0"/>
              <a:t>The Tennessee Department of Education (TDOE)</a:t>
            </a:r>
            <a:r>
              <a:rPr lang="en-US" sz="2700" dirty="0"/>
              <a:t> distributes funds to Local Education Agencies (LEAs) across the state and to ARS in order to identify, recruit and serve all of the eligible migratory students in Tennessee.</a:t>
            </a:r>
            <a:endParaRPr sz="2700" dirty="0"/>
          </a:p>
        </p:txBody>
      </p:sp>
      <p:pic>
        <p:nvPicPr>
          <p:cNvPr id="139" name="Google Shape;139;p20" descr="1200px-Seal_of_the_United_States_Department_of_Education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7819" y="2410677"/>
            <a:ext cx="2724795" cy="2724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837781" y="365125"/>
            <a:ext cx="10510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Purpose of Tennessee MEP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837781" y="1825625"/>
            <a:ext cx="10510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 dirty="0"/>
              <a:t>The program aims to ensure that all migratory students reach challenging academic standards and graduate with a high school diploma (or complete the </a:t>
            </a:r>
            <a:r>
              <a:rPr lang="en-US" sz="3000" dirty="0" err="1"/>
              <a:t>HiSET</a:t>
            </a:r>
            <a:r>
              <a:rPr lang="en-US" sz="3000" dirty="0"/>
              <a:t>) that prepares them for responsible citizenship, further learning, and productive employment.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957864" y="179784"/>
            <a:ext cx="10273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3F3F3F"/>
                </a:solidFill>
              </a:rPr>
              <a:t>TN </a:t>
            </a:r>
            <a:r>
              <a:rPr lang="en-US"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</a:t>
            </a:r>
            <a:endParaRPr sz="6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4076975" y="1630550"/>
            <a:ext cx="4035000" cy="1087200"/>
          </a:xfrm>
          <a:prstGeom prst="roundRect">
            <a:avLst>
              <a:gd name="adj" fmla="val 50000"/>
            </a:avLst>
          </a:prstGeom>
          <a:solidFill>
            <a:srgbClr val="08563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Tennessee Department of Education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7437575" y="3428950"/>
            <a:ext cx="2987100" cy="832200"/>
          </a:xfrm>
          <a:prstGeom prst="roundRect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Local Education Agencies (LEAs)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1715975" y="3428950"/>
            <a:ext cx="2987100" cy="832200"/>
          </a:xfrm>
          <a:prstGeom prst="roundRect">
            <a:avLst>
              <a:gd name="adj" fmla="val 50000"/>
            </a:avLst>
          </a:prstGeom>
          <a:solidFill>
            <a:srgbClr val="0B774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Arroyo Research Services (ARS)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1256726" y="4628250"/>
            <a:ext cx="1545900" cy="589800"/>
          </a:xfrm>
          <a:prstGeom prst="roundRect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ID&amp;R Team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7856075" y="4885400"/>
            <a:ext cx="2164200" cy="589800"/>
          </a:xfrm>
          <a:prstGeom prst="roundRect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Migrant Liaisons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157" name="Google Shape;157;p22"/>
          <p:cNvCxnSpPr>
            <a:stCxn id="152" idx="2"/>
            <a:endCxn id="153" idx="0"/>
          </p:cNvCxnSpPr>
          <p:nvPr/>
        </p:nvCxnSpPr>
        <p:spPr>
          <a:xfrm rot="-5400000" flipH="1">
            <a:off x="7157225" y="1655000"/>
            <a:ext cx="711300" cy="28368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8" name="Google Shape;158;p22"/>
          <p:cNvCxnSpPr>
            <a:stCxn id="154" idx="0"/>
            <a:endCxn id="152" idx="2"/>
          </p:cNvCxnSpPr>
          <p:nvPr/>
        </p:nvCxnSpPr>
        <p:spPr>
          <a:xfrm rot="-5400000">
            <a:off x="4296425" y="1630750"/>
            <a:ext cx="711300" cy="28851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22"/>
          <p:cNvCxnSpPr>
            <a:stCxn id="155" idx="0"/>
            <a:endCxn id="154" idx="2"/>
          </p:cNvCxnSpPr>
          <p:nvPr/>
        </p:nvCxnSpPr>
        <p:spPr>
          <a:xfrm rot="-5400000">
            <a:off x="2436026" y="3854700"/>
            <a:ext cx="367200" cy="11799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2"/>
          <p:cNvCxnSpPr>
            <a:stCxn id="156" idx="0"/>
            <a:endCxn id="153" idx="2"/>
          </p:cNvCxnSpPr>
          <p:nvPr/>
        </p:nvCxnSpPr>
        <p:spPr>
          <a:xfrm rot="5400000" flipH="1">
            <a:off x="8622425" y="4569650"/>
            <a:ext cx="624300" cy="72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2"/>
          <p:cNvCxnSpPr>
            <a:stCxn id="162" idx="0"/>
            <a:endCxn id="154" idx="2"/>
          </p:cNvCxnSpPr>
          <p:nvPr/>
        </p:nvCxnSpPr>
        <p:spPr>
          <a:xfrm rot="5400000" flipH="1">
            <a:off x="3501413" y="3969300"/>
            <a:ext cx="367200" cy="950700"/>
          </a:xfrm>
          <a:prstGeom prst="bentConnector3">
            <a:avLst>
              <a:gd name="adj1" fmla="val 49986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22"/>
          <p:cNvSpPr/>
          <p:nvPr/>
        </p:nvSpPr>
        <p:spPr>
          <a:xfrm>
            <a:off x="3292913" y="4628250"/>
            <a:ext cx="1734900" cy="589800"/>
          </a:xfrm>
          <a:prstGeom prst="roundRect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Specialists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032625" y="5417350"/>
            <a:ext cx="1994100" cy="832200"/>
          </a:xfrm>
          <a:prstGeom prst="roundRect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Parent Engagement &amp; PAC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3163325" y="5417350"/>
            <a:ext cx="1994100" cy="832200"/>
          </a:xfrm>
          <a:prstGeom prst="roundRect">
            <a:avLst>
              <a:gd name="adj" fmla="val 50000"/>
            </a:avLst>
          </a:prstGeom>
          <a:solidFill>
            <a:srgbClr val="0E945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CNA/SDP/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Evaluation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668740" y="503857"/>
            <a:ext cx="10562331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 dirty="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 2023-24</a:t>
            </a:r>
            <a:endParaRPr sz="6600"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793925" y="4618725"/>
            <a:ext cx="6975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ID&amp;R team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Parent Engagement &amp; PAC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CNA/SDP/Evaluation team</a:t>
            </a:r>
            <a:endParaRPr sz="3000" dirty="0"/>
          </a:p>
        </p:txBody>
      </p:sp>
      <p:sp>
        <p:nvSpPr>
          <p:cNvPr id="172" name="Google Shape;172;p23"/>
          <p:cNvSpPr txBox="1"/>
          <p:nvPr/>
        </p:nvSpPr>
        <p:spPr>
          <a:xfrm>
            <a:off x="386275" y="4618725"/>
            <a:ext cx="6975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147 Districts statewide 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14 MEP-funded Districts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Data specialists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Services team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3" name="Picture 2" descr="A map with green and black text&#10;&#10;Description automatically generated">
            <a:extLst>
              <a:ext uri="{FF2B5EF4-FFF2-40B4-BE49-F238E27FC236}">
                <a16:creationId xmlns:a16="http://schemas.microsoft.com/office/drawing/2014/main" id="{C10A5AC6-0EF1-0280-D418-5E642D55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" y="1693668"/>
            <a:ext cx="10714704" cy="2801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/>
        </p:nvSpPr>
        <p:spPr>
          <a:xfrm>
            <a:off x="957871" y="360832"/>
            <a:ext cx="10273200" cy="11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en-US" sz="6600">
                <a:solidFill>
                  <a:srgbClr val="3F3F3F"/>
                </a:solidFill>
              </a:rPr>
              <a:t>TN </a:t>
            </a:r>
            <a:r>
              <a:rPr lang="en-US" sz="6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MEP Structure</a:t>
            </a:r>
            <a:endParaRPr sz="66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97525" y="1758125"/>
            <a:ext cx="105939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All Tennessee School Districts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Distribute and collect student surveys to identify potential migratory students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Provide data on migratory students for input into MSIX</a:t>
            </a:r>
            <a:endParaRPr sz="30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Provide liaisons to support: </a:t>
            </a:r>
            <a:endParaRPr sz="3000" dirty="0">
              <a:solidFill>
                <a:schemeClr val="dk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Recruitment of eligible migratory students in the district</a:t>
            </a:r>
            <a:endParaRPr sz="3000" dirty="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 dirty="0">
                <a:solidFill>
                  <a:schemeClr val="dk1"/>
                </a:solidFill>
              </a:rPr>
              <a:t>Provision of services to eligible migratory students in the district</a:t>
            </a:r>
            <a:endParaRPr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1341</Words>
  <Application>Microsoft Office PowerPoint</Application>
  <PresentationFormat>Custom</PresentationFormat>
  <Paragraphs>251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Roboto</vt:lpstr>
      <vt:lpstr>Libre Franklin</vt:lpstr>
      <vt:lpstr>Arial</vt:lpstr>
      <vt:lpstr>Calibri</vt:lpstr>
      <vt:lpstr>Open Sans</vt:lpstr>
      <vt:lpstr>Office Theme</vt:lpstr>
      <vt:lpstr>Tennessee  Migrant Education Program  Comprehensive Overview</vt:lpstr>
      <vt:lpstr>Agenda</vt:lpstr>
      <vt:lpstr>Alphabet Soup</vt:lpstr>
      <vt:lpstr>What is the TN MEP?</vt:lpstr>
      <vt:lpstr>The Migrant Education Program (MEP)</vt:lpstr>
      <vt:lpstr>Purpose of Tennessee MEP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eligible for the TN MEP?</vt:lpstr>
      <vt:lpstr>Who is eligible?</vt:lpstr>
      <vt:lpstr>Who is eligible?</vt:lpstr>
      <vt:lpstr>Who is eligible?</vt:lpstr>
      <vt:lpstr>Who is eligible?</vt:lpstr>
      <vt:lpstr>Regions &amp; Qualifying Work</vt:lpstr>
      <vt:lpstr>Qualifying Work</vt:lpstr>
      <vt:lpstr>Qualifying Work</vt:lpstr>
      <vt:lpstr>When do migratory students move?</vt:lpstr>
      <vt:lpstr>Where do migratory students move from?</vt:lpstr>
      <vt:lpstr>Where do migratory students move from?</vt:lpstr>
      <vt:lpstr>Where are migratory students in Tennessee?</vt:lpstr>
      <vt:lpstr>Who are YOUR migratory students?</vt:lpstr>
      <vt:lpstr>How do we find our migratory students?</vt:lpstr>
      <vt:lpstr>How do we find our migratory  students?</vt:lpstr>
      <vt:lpstr>How do we find our migratory students?</vt:lpstr>
      <vt:lpstr>Recruitment in Action</vt:lpstr>
      <vt:lpstr>How do we find our migratory students?</vt:lpstr>
      <vt:lpstr>Migrant Occupational Survey</vt:lpstr>
      <vt:lpstr>Occupational Surveys</vt:lpstr>
      <vt:lpstr>Flyers &amp; Brochures</vt:lpstr>
      <vt:lpstr>Questions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Tennessee  Migrant Education Program  Comprehensive Overview</dc:title>
  <dc:creator>Kim Muller</dc:creator>
  <cp:lastModifiedBy>Robert Hillman</cp:lastModifiedBy>
  <cp:revision>3</cp:revision>
  <dcterms:modified xsi:type="dcterms:W3CDTF">2024-04-30T18:23:47Z</dcterms:modified>
</cp:coreProperties>
</file>